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5" r:id="rId6"/>
    <p:sldId id="271" r:id="rId7"/>
    <p:sldId id="268" r:id="rId8"/>
    <p:sldId id="269" r:id="rId9"/>
    <p:sldId id="272" r:id="rId10"/>
    <p:sldId id="279" r:id="rId11"/>
    <p:sldId id="275" r:id="rId12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74C"/>
    <a:srgbClr val="FD9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C16951-13D7-44BD-B1A0-BFE24543BD92}" v="23" dt="2025-05-20T12:08:19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8" autoAdjust="0"/>
    <p:restoredTop sz="77877" autoAdjust="0"/>
  </p:normalViewPr>
  <p:slideViewPr>
    <p:cSldViewPr snapToGrid="0">
      <p:cViewPr varScale="1">
        <p:scale>
          <a:sx n="87" d="100"/>
          <a:sy n="87" d="100"/>
        </p:scale>
        <p:origin x="20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3AEEF-907C-48FB-84ED-1D6E7DAAAF69}" type="datetimeFigureOut">
              <a:rPr lang="da-DK" smtClean="0"/>
              <a:t>11.06.2026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639B6-0CDA-47A0-823B-907D401528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146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Forslag til undervisningsmateriale til Erhvervsuddannelsernes dag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</a:t>
            </a:r>
            <a:r>
              <a:rPr lang="da-DK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erhvervsuddannelsernes dag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ønsker de tre lokale erhvervsskoler at give elever i 8. klasse, lærere og andre interesserede en introduktion til erhvervsuddannelserne. Social- og sundhedsskolen Herning, VIA og Herningsholm Erhvervsskole inviterer indenfor til en dag, hvor elever fra 8. klasse, deres lærere og andre interesserede kan opleve de mange lokale erhvervsuddannelser på tæt hold.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Erhvervsuddannelsernes dag indgår som et introduktionskursus for eleverne i 8. klasse. 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dagen vil der være mulighed for at se, høre om og prøve kræfter med en lang række erhvervsuddannelser og herigennem blandt andet få indsigt i uddannelsernes særlige faglighed, hverdagen på erhvervsskolerne, uddannelsernes indhold og opbygning samt mulighederne for job og videreuddannelse med en erhvervsuddannelse.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Undervisningsmaterialet er bygget op efter FØR – UNDER/EFTER tankegangen, hvor klassen sammen bruger 1-2 lektioner på at arbejde med materialet FØR erhvervsuddannelsernes dag for at styrke forforståelsen af dagen og den viden som elever tilegner sig. UNDER/EFTER materialet behandler og evaluerer FØR arbejdet samt selve erhvervsuddannelsernes dag.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39B6-0CDA-47A0-823B-907D401528C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872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Filmen</a:t>
            </a:r>
            <a:r>
              <a:rPr lang="da-DK" baseline="0" dirty="0"/>
              <a:t> er optaget på erhvervsuddannelsernes dag i 2023, og giver et lille indblik i de oplevelser eleverne har i vente.</a:t>
            </a:r>
          </a:p>
          <a:p>
            <a:endParaRPr lang="da-DK" baseline="0" dirty="0"/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er mulighed for 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Se, høre om og prøve kræfter med mange forskellige erhvervsuddannelser fra erhvervsskolerne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møde elever, lærere og vejledere fra erhvervsskolerne, som kan fortælle om erhvervsuddannelserne og EUX og hverdagen på en erhvervsuddannelse, samt mulighederne for job og videreuddannelse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erhvervsskoleelever i på deres uddannelser og opleve deres hverdag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få information om erhvervsuddannelserne og EUX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deltage i spændende og udfordrende konkurrencer</a:t>
            </a:r>
            <a:b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39B6-0CDA-47A0-823B-907D401528C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734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Introduktion til dagen.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39B6-0CDA-47A0-823B-907D401528C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5650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Her kan du som underviser selv lægge</a:t>
            </a:r>
            <a:r>
              <a:rPr lang="da-DK" baseline="0" dirty="0"/>
              <a:t> din klasses program ind.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39B6-0CDA-47A0-823B-907D401528C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7417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Forslag til elevopgave før</a:t>
            </a:r>
            <a:r>
              <a:rPr lang="da-DK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dagen.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Vælg en uddannelse – grupperne byder ind på hvilken uddannelse de kunne tænke sig, og undersøger på f.eks. ug.dk. Grupperne fremlægger deres uddannelse for klassen. </a:t>
            </a:r>
            <a:r>
              <a:rPr lang="da-DK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39B6-0CDA-47A0-823B-907D401528C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7529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u="none" dirty="0"/>
              <a:t>Forslag</a:t>
            </a:r>
            <a:r>
              <a:rPr lang="da-DK" b="0" u="none" baseline="0" dirty="0"/>
              <a:t> til elevopgave under/efter dagen.</a:t>
            </a:r>
            <a:endParaRPr lang="da-DK" b="0" baseline="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39B6-0CDA-47A0-823B-907D401528C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6995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Forslag til elevopgave under/efter</a:t>
            </a:r>
            <a:r>
              <a:rPr lang="da-DK" sz="1200" b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dagen,</a:t>
            </a:r>
            <a:endParaRPr lang="da-DK" b="0" u="none" dirty="0"/>
          </a:p>
          <a:p>
            <a:endParaRPr lang="da-DK" dirty="0"/>
          </a:p>
          <a:p>
            <a:r>
              <a:rPr lang="da-DK" dirty="0"/>
              <a:t>5-10 minutter pr. gruppe – slides med filmklip/billeder + elevark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639B6-0CDA-47A0-823B-907D401528C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3393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39B6-0CDA-47A0-823B-907D401528C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302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11.06.2026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481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11.06.2026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12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11.06.2026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655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11.06.2026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769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11.06.2026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223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11.06.2026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762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11.06.2026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842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11.06.2026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320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11.06.2026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806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11.06.2026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858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8C80-3D77-43E1-8C64-BBC87300F88A}" type="datetimeFigureOut">
              <a:rPr lang="da-DK" smtClean="0"/>
              <a:t>11.06.2026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387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78C80-3D77-43E1-8C64-BBC87300F88A}" type="datetimeFigureOut">
              <a:rPr lang="da-DK" smtClean="0"/>
              <a:t>11.06.2026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40CDF-7196-4E39-8B9C-21A6C318868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244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TgvHV7_uN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titel 2">
            <a:extLst>
              <a:ext uri="{FF2B5EF4-FFF2-40B4-BE49-F238E27FC236}">
                <a16:creationId xmlns:a16="http://schemas.microsoft.com/office/drawing/2014/main" id="{16BDC83E-DC87-FF80-DB10-744948EBAF38}"/>
              </a:ext>
            </a:extLst>
          </p:cNvPr>
          <p:cNvSpPr txBox="1">
            <a:spLocks/>
          </p:cNvSpPr>
          <p:nvPr/>
        </p:nvSpPr>
        <p:spPr>
          <a:xfrm>
            <a:off x="-2" y="6572249"/>
            <a:ext cx="12192001" cy="285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100" dirty="0"/>
              <a:t>Udarbejdet af Herningsholm Erhvervsskole &amp; Gymnasier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EC973A8-FBB9-DB93-535C-205D4323F2D8}"/>
              </a:ext>
            </a:extLst>
          </p:cNvPr>
          <p:cNvSpPr txBox="1"/>
          <p:nvPr/>
        </p:nvSpPr>
        <p:spPr>
          <a:xfrm>
            <a:off x="-1" y="6350128"/>
            <a:ext cx="12192000" cy="10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BE11C5E-0C15-57CB-DA82-F93D8B6FE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1" y="1457739"/>
            <a:ext cx="7556498" cy="394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9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2"/>
          <p:cNvSpPr txBox="1">
            <a:spLocks/>
          </p:cNvSpPr>
          <p:nvPr/>
        </p:nvSpPr>
        <p:spPr>
          <a:xfrm>
            <a:off x="-2" y="6572249"/>
            <a:ext cx="12192001" cy="285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100" dirty="0"/>
              <a:t>Udarbejdet af Herningsholm Erhvervsskole &amp; Gymnasier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2843561" y="2832410"/>
            <a:ext cx="86770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dirty="0">
                <a:hlinkClick r:id="rId3"/>
              </a:rPr>
              <a:t>https://youtu.be/0TgvHV7_uNE</a:t>
            </a:r>
            <a:endParaRPr lang="da-DK" sz="4000" dirty="0"/>
          </a:p>
          <a:p>
            <a:r>
              <a:rPr lang="da-DK" dirty="0"/>
              <a:t>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D27B8DB-B8FE-18FA-CB07-DDD335590E48}"/>
              </a:ext>
            </a:extLst>
          </p:cNvPr>
          <p:cNvSpPr txBox="1"/>
          <p:nvPr/>
        </p:nvSpPr>
        <p:spPr>
          <a:xfrm>
            <a:off x="-1" y="6350128"/>
            <a:ext cx="12192000" cy="10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C113099-2456-F25A-0C2E-E1ED36909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51" y="713319"/>
            <a:ext cx="1524119" cy="79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7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/>
          <p:cNvSpPr txBox="1"/>
          <p:nvPr/>
        </p:nvSpPr>
        <p:spPr>
          <a:xfrm>
            <a:off x="621703" y="1097546"/>
            <a:ext cx="5657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latin typeface="Calibri" panose="020F0502020204030204" pitchFamily="34" charset="0"/>
                <a:cs typeface="Calibri" panose="020F0502020204030204" pitchFamily="34" charset="0"/>
              </a:rPr>
              <a:t>Hvad skal du lave på  </a:t>
            </a:r>
          </a:p>
          <a:p>
            <a:r>
              <a:rPr lang="da-DK" sz="3600" dirty="0">
                <a:latin typeface="Calibri" panose="020F0502020204030204" pitchFamily="34" charset="0"/>
                <a:cs typeface="Calibri" panose="020F0502020204030204" pitchFamily="34" charset="0"/>
              </a:rPr>
              <a:t>Erhvervsuddannelsernes dag</a:t>
            </a:r>
          </a:p>
        </p:txBody>
      </p:sp>
      <p:sp>
        <p:nvSpPr>
          <p:cNvPr id="2" name="Undertitel 2">
            <a:extLst>
              <a:ext uri="{FF2B5EF4-FFF2-40B4-BE49-F238E27FC236}">
                <a16:creationId xmlns:a16="http://schemas.microsoft.com/office/drawing/2014/main" id="{7CA292E6-9B16-9A7D-5FFE-FDDC497587B4}"/>
              </a:ext>
            </a:extLst>
          </p:cNvPr>
          <p:cNvSpPr txBox="1">
            <a:spLocks/>
          </p:cNvSpPr>
          <p:nvPr/>
        </p:nvSpPr>
        <p:spPr>
          <a:xfrm>
            <a:off x="-2" y="6572249"/>
            <a:ext cx="12192001" cy="285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100" dirty="0"/>
              <a:t>Udarbejdet af Herningsholm Erhvervsskole &amp; Gymnasier</a:t>
            </a:r>
          </a:p>
        </p:txBody>
      </p:sp>
      <p:pic>
        <p:nvPicPr>
          <p:cNvPr id="6" name="Billede 5" descr="Et billede, der indeholder tøj, person, Ansigt, indendørs&#10;&#10;Indhold genereret af kunstig intelligens kan være forkert.">
            <a:extLst>
              <a:ext uri="{FF2B5EF4-FFF2-40B4-BE49-F238E27FC236}">
                <a16:creationId xmlns:a16="http://schemas.microsoft.com/office/drawing/2014/main" id="{AA8E125D-3231-7A83-D610-0B5AFFDA0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987" y="955388"/>
            <a:ext cx="3298150" cy="4947224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A2005029-4968-CE79-580E-BDB436ECD6E4}"/>
              </a:ext>
            </a:extLst>
          </p:cNvPr>
          <p:cNvSpPr txBox="1"/>
          <p:nvPr/>
        </p:nvSpPr>
        <p:spPr>
          <a:xfrm>
            <a:off x="903249" y="2669082"/>
            <a:ext cx="51927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2000" dirty="0"/>
              <a:t>Prøve forskellige fag (fx smed, tømrer, frisør)</a:t>
            </a:r>
          </a:p>
          <a:p>
            <a:endParaRPr lang="da-DK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2000" dirty="0"/>
              <a:t>Tale med elever og undervisere</a:t>
            </a:r>
          </a:p>
          <a:p>
            <a:endParaRPr lang="da-DK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2000" dirty="0"/>
              <a:t>Finde ud af hvad der interesserer dig</a:t>
            </a:r>
          </a:p>
          <a:p>
            <a:endParaRPr lang="da-DK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2000" dirty="0"/>
              <a:t>Opleve hvordan en erhvervsuddannelse er</a:t>
            </a:r>
          </a:p>
          <a:p>
            <a:endParaRPr lang="da-DK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a-DK" sz="2000" dirty="0"/>
              <a:t>Have det sjovt med praktiske opgaver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5374C1A5-311F-1531-403F-34715EEAD055}"/>
              </a:ext>
            </a:extLst>
          </p:cNvPr>
          <p:cNvSpPr txBox="1"/>
          <p:nvPr/>
        </p:nvSpPr>
        <p:spPr>
          <a:xfrm>
            <a:off x="-1" y="6350128"/>
            <a:ext cx="12192000" cy="10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C2F7AF11-B853-2902-4D08-02BF3CD2C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51" y="713319"/>
            <a:ext cx="1524119" cy="79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5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/>
          <p:cNvSpPr txBox="1"/>
          <p:nvPr/>
        </p:nvSpPr>
        <p:spPr>
          <a:xfrm>
            <a:off x="720992" y="1303527"/>
            <a:ext cx="59961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000" dirty="0">
                <a:latin typeface="Calibri" panose="020F0502020204030204" pitchFamily="34" charset="0"/>
                <a:cs typeface="Calibri" panose="020F0502020204030204" pitchFamily="34" charset="0"/>
              </a:rPr>
              <a:t>Program for dagen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55828" y="2265147"/>
            <a:ext cx="384784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Første aktivitet starter kl.8.30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2400" dirty="0">
                <a:latin typeface="Calibri" panose="020F0502020204030204" pitchFamily="34" charset="0"/>
                <a:cs typeface="Calibri" panose="020F0502020204030204" pitchFamily="34" charset="0"/>
              </a:rPr>
              <a:t>Sidste aktivitet slutter 14:15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Undertitel 2">
            <a:extLst>
              <a:ext uri="{FF2B5EF4-FFF2-40B4-BE49-F238E27FC236}">
                <a16:creationId xmlns:a16="http://schemas.microsoft.com/office/drawing/2014/main" id="{F578865A-69E5-0DAB-ED6E-CDDE2CF48529}"/>
              </a:ext>
            </a:extLst>
          </p:cNvPr>
          <p:cNvSpPr txBox="1">
            <a:spLocks/>
          </p:cNvSpPr>
          <p:nvPr/>
        </p:nvSpPr>
        <p:spPr>
          <a:xfrm>
            <a:off x="-2" y="6572249"/>
            <a:ext cx="12192001" cy="285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100" dirty="0"/>
              <a:t>Udarbejdet af Herningsholm Erhvervsskole &amp; Gymnasier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9063A2F-B31B-6895-0E88-8EAA80DA68BA}"/>
              </a:ext>
            </a:extLst>
          </p:cNvPr>
          <p:cNvSpPr txBox="1"/>
          <p:nvPr/>
        </p:nvSpPr>
        <p:spPr>
          <a:xfrm>
            <a:off x="-1" y="6350128"/>
            <a:ext cx="12192000" cy="10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7F124D2-07F0-ED4B-9FA4-FCE62363D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51" y="713319"/>
            <a:ext cx="1524119" cy="79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0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/>
        </p:nvSpPr>
        <p:spPr>
          <a:xfrm>
            <a:off x="435356" y="2352216"/>
            <a:ext cx="3864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400" dirty="0"/>
          </a:p>
          <a:p>
            <a:r>
              <a:rPr lang="da-DK" sz="2400" dirty="0"/>
              <a:t>Grupperne vælger én uddannelse og svarer på spørgsmålene:</a:t>
            </a:r>
          </a:p>
        </p:txBody>
      </p:sp>
      <p:sp>
        <p:nvSpPr>
          <p:cNvPr id="10" name="Undertitel 2">
            <a:extLst>
              <a:ext uri="{FF2B5EF4-FFF2-40B4-BE49-F238E27FC236}">
                <a16:creationId xmlns:a16="http://schemas.microsoft.com/office/drawing/2014/main" id="{A3B102AA-209D-7E46-7F06-6E31B8AF4049}"/>
              </a:ext>
            </a:extLst>
          </p:cNvPr>
          <p:cNvSpPr txBox="1">
            <a:spLocks/>
          </p:cNvSpPr>
          <p:nvPr/>
        </p:nvSpPr>
        <p:spPr>
          <a:xfrm>
            <a:off x="-2" y="6572249"/>
            <a:ext cx="12192001" cy="285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100" dirty="0"/>
              <a:t>Udarbejdet af Herningsholm Erhvervsskole &amp; Gymnasier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BF10D8C-DC89-6B5E-2356-24FB75206C41}"/>
              </a:ext>
            </a:extLst>
          </p:cNvPr>
          <p:cNvSpPr txBox="1"/>
          <p:nvPr/>
        </p:nvSpPr>
        <p:spPr>
          <a:xfrm>
            <a:off x="4533580" y="2710048"/>
            <a:ext cx="6984786" cy="300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 indent="-6350">
              <a:lnSpc>
                <a:spcPct val="109000"/>
              </a:lnSpc>
              <a:spcAft>
                <a:spcPts val="765"/>
              </a:spcAft>
              <a:buNone/>
            </a:pPr>
            <a:r>
              <a:rPr lang="da-DK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laver man i jobbet?</a:t>
            </a:r>
          </a:p>
          <a:p>
            <a:pPr marL="6350" indent="-6350">
              <a:lnSpc>
                <a:spcPct val="109000"/>
              </a:lnSpc>
              <a:spcAft>
                <a:spcPts val="765"/>
              </a:spcAft>
              <a:buNone/>
            </a:pPr>
            <a:r>
              <a:rPr lang="da-DK" sz="2400" i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 lang tid tager uddannelsen?</a:t>
            </a:r>
          </a:p>
          <a:p>
            <a:pPr marL="6350" indent="-6350">
              <a:lnSpc>
                <a:spcPct val="109000"/>
              </a:lnSpc>
              <a:spcAft>
                <a:spcPts val="765"/>
              </a:spcAft>
              <a:buNone/>
            </a:pPr>
            <a:r>
              <a:rPr lang="da-DK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synes du der lyder spændende ved uddannelsen?</a:t>
            </a:r>
          </a:p>
          <a:p>
            <a:pPr marL="6350" indent="-6350">
              <a:lnSpc>
                <a:spcPct val="109000"/>
              </a:lnSpc>
              <a:spcAft>
                <a:spcPts val="765"/>
              </a:spcAft>
              <a:buNone/>
            </a:pPr>
            <a:r>
              <a:rPr lang="da-DK" sz="2400" i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Tror du det kunne være noget for dig?</a:t>
            </a:r>
          </a:p>
          <a:p>
            <a:pPr marL="6350" indent="-6350">
              <a:lnSpc>
                <a:spcPct val="109000"/>
              </a:lnSpc>
              <a:spcAft>
                <a:spcPts val="765"/>
              </a:spcAft>
              <a:buNone/>
            </a:pPr>
            <a:r>
              <a:rPr lang="da-DK" sz="2400" i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tjener man når man er uddannet?</a:t>
            </a:r>
          </a:p>
          <a:p>
            <a:pPr marL="6350" indent="-6350">
              <a:lnSpc>
                <a:spcPct val="109000"/>
              </a:lnSpc>
              <a:spcAft>
                <a:spcPts val="1245"/>
              </a:spcAft>
            </a:pPr>
            <a:r>
              <a:rPr lang="da-DK" sz="24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 man læse videre efter uddannelsen?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2E8B46D-7FA4-CEB4-DC7E-7D7634BE527C}"/>
              </a:ext>
            </a:extLst>
          </p:cNvPr>
          <p:cNvSpPr txBox="1"/>
          <p:nvPr/>
        </p:nvSpPr>
        <p:spPr>
          <a:xfrm>
            <a:off x="397505" y="1778361"/>
            <a:ext cx="9704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>
                <a:latin typeface="Calibri" panose="020F0502020204030204" pitchFamily="34" charset="0"/>
                <a:cs typeface="Calibri" panose="020F0502020204030204" pitchFamily="34" charset="0"/>
              </a:rPr>
              <a:t>Elevopgave – før Erhvervsuddannelsernes dag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1503D7A-2787-269D-1A26-13C1475B8E9D}"/>
              </a:ext>
            </a:extLst>
          </p:cNvPr>
          <p:cNvSpPr txBox="1"/>
          <p:nvPr/>
        </p:nvSpPr>
        <p:spPr>
          <a:xfrm>
            <a:off x="-1" y="6350128"/>
            <a:ext cx="12192000" cy="10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08E6FE1-9164-5F75-52A6-29DA6997E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51" y="713319"/>
            <a:ext cx="1524119" cy="79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65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/>
          <p:cNvSpPr txBox="1"/>
          <p:nvPr/>
        </p:nvSpPr>
        <p:spPr>
          <a:xfrm>
            <a:off x="435356" y="1601347"/>
            <a:ext cx="11983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000" dirty="0">
                <a:latin typeface="Calibri" panose="020F0502020204030204" pitchFamily="34" charset="0"/>
                <a:cs typeface="Calibri" panose="020F0502020204030204" pitchFamily="34" charset="0"/>
              </a:rPr>
              <a:t>Elevopgave – under/efter Erhvervsuddannelsernes dag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4072051" y="2649428"/>
            <a:ext cx="40478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400" dirty="0"/>
          </a:p>
          <a:p>
            <a:pPr algn="ctr"/>
            <a:r>
              <a:rPr lang="da-DK" sz="2400" dirty="0"/>
              <a:t>Tag fotos eller filmklip som viser hvad I har oplevet på dagen, og som kan understøtte jeres fremlæggelse. Lav gerne interview med en elev fra den uddannelse i tidligere har arbejdet med.</a:t>
            </a:r>
          </a:p>
        </p:txBody>
      </p:sp>
      <p:sp>
        <p:nvSpPr>
          <p:cNvPr id="6" name="Undertitel 2">
            <a:extLst>
              <a:ext uri="{FF2B5EF4-FFF2-40B4-BE49-F238E27FC236}">
                <a16:creationId xmlns:a16="http://schemas.microsoft.com/office/drawing/2014/main" id="{9A807C28-D8AF-D292-6A83-D798072E5DB9}"/>
              </a:ext>
            </a:extLst>
          </p:cNvPr>
          <p:cNvSpPr txBox="1">
            <a:spLocks/>
          </p:cNvSpPr>
          <p:nvPr/>
        </p:nvSpPr>
        <p:spPr>
          <a:xfrm>
            <a:off x="-2" y="6572249"/>
            <a:ext cx="12192001" cy="285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100" dirty="0"/>
              <a:t>Udarbejdet af Herningsholm Erhvervsskole &amp; Gymnasier</a:t>
            </a:r>
          </a:p>
        </p:txBody>
      </p:sp>
      <p:pic>
        <p:nvPicPr>
          <p:cNvPr id="5" name="Billede 4" descr="Et billede, der indeholder tøj, fodtøj, person, jeans&#10;&#10;Indhold genereret af kunstig intelligens kan være forkert.">
            <a:extLst>
              <a:ext uri="{FF2B5EF4-FFF2-40B4-BE49-F238E27FC236}">
                <a16:creationId xmlns:a16="http://schemas.microsoft.com/office/drawing/2014/main" id="{3A7C7C45-C9FB-4CE2-7523-2A6400FB3E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10" y="3197261"/>
            <a:ext cx="2926983" cy="1951322"/>
          </a:xfrm>
          <a:prstGeom prst="rect">
            <a:avLst/>
          </a:prstGeom>
        </p:spPr>
      </p:pic>
      <p:pic>
        <p:nvPicPr>
          <p:cNvPr id="14" name="Billede 13" descr="Et billede, der indeholder person, tøj, Ansigt, indendørs&#10;&#10;Indhold genereret af kunstig intelligens kan være forkert.">
            <a:extLst>
              <a:ext uri="{FF2B5EF4-FFF2-40B4-BE49-F238E27FC236}">
                <a16:creationId xmlns:a16="http://schemas.microsoft.com/office/drawing/2014/main" id="{DA33147B-1B12-C56F-6D82-42296A3160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03" y="3209590"/>
            <a:ext cx="2931165" cy="1938993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CAFF8A3D-D563-F375-60D3-1C9DAA03ECEF}"/>
              </a:ext>
            </a:extLst>
          </p:cNvPr>
          <p:cNvSpPr txBox="1"/>
          <p:nvPr/>
        </p:nvSpPr>
        <p:spPr>
          <a:xfrm>
            <a:off x="-1" y="6350128"/>
            <a:ext cx="12192000" cy="10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CFF281E-D071-4E79-86F2-F1A2AD74C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51" y="713319"/>
            <a:ext cx="1524119" cy="79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1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2">
            <a:extLst>
              <a:ext uri="{FF2B5EF4-FFF2-40B4-BE49-F238E27FC236}">
                <a16:creationId xmlns:a16="http://schemas.microsoft.com/office/drawing/2014/main" id="{2F9EA7CC-9DFF-80C8-BA1F-3A203D82AE31}"/>
              </a:ext>
            </a:extLst>
          </p:cNvPr>
          <p:cNvSpPr txBox="1">
            <a:spLocks/>
          </p:cNvSpPr>
          <p:nvPr/>
        </p:nvSpPr>
        <p:spPr>
          <a:xfrm>
            <a:off x="-2" y="6572249"/>
            <a:ext cx="12192001" cy="285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100" dirty="0"/>
              <a:t>Udarbejdet af Herningsholm Erhvervsskole &amp; Gymnasier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4AA7C55B-32E7-35CA-5D3E-B44107548AF0}"/>
              </a:ext>
            </a:extLst>
          </p:cNvPr>
          <p:cNvSpPr txBox="1"/>
          <p:nvPr/>
        </p:nvSpPr>
        <p:spPr>
          <a:xfrm>
            <a:off x="4879709" y="277209"/>
            <a:ext cx="498413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/>
              <a:t>MIT BESØG PÅ ERHVERVSUDDANNELSERNE</a:t>
            </a:r>
            <a:endParaRPr lang="da-DK" sz="1600" dirty="0"/>
          </a:p>
          <a:p>
            <a:endParaRPr lang="da-DK" sz="1600" dirty="0"/>
          </a:p>
          <a:p>
            <a:r>
              <a:rPr lang="da-DK" sz="1600" b="1" dirty="0"/>
              <a:t>Det bedste jeg prøvede:</a:t>
            </a:r>
            <a:br>
              <a:rPr lang="da-DK" sz="1600" dirty="0"/>
            </a:br>
            <a:r>
              <a:rPr lang="da-DK" sz="1600" dirty="0"/>
              <a:t>👉 _________________________________</a:t>
            </a:r>
          </a:p>
          <a:p>
            <a:endParaRPr lang="da-DK" sz="1600" b="1" dirty="0"/>
          </a:p>
          <a:p>
            <a:r>
              <a:rPr lang="da-DK" sz="1600" b="1" dirty="0"/>
              <a:t>Det sværeste:</a:t>
            </a:r>
            <a:br>
              <a:rPr lang="da-DK" sz="1600" dirty="0"/>
            </a:br>
            <a:r>
              <a:rPr lang="da-DK" sz="1600" dirty="0"/>
              <a:t>👉 _________________________________</a:t>
            </a:r>
          </a:p>
          <a:p>
            <a:endParaRPr lang="da-DK" sz="1600" b="1" dirty="0"/>
          </a:p>
          <a:p>
            <a:r>
              <a:rPr lang="da-DK" sz="1600" b="1" dirty="0"/>
              <a:t>Noget der overraskede mig:</a:t>
            </a:r>
            <a:br>
              <a:rPr lang="da-DK" sz="1600" dirty="0"/>
            </a:br>
            <a:r>
              <a:rPr lang="da-DK" sz="1600" dirty="0"/>
              <a:t>👉 _________________________________</a:t>
            </a:r>
          </a:p>
          <a:p>
            <a:endParaRPr lang="da-DK" sz="1600" b="1" dirty="0"/>
          </a:p>
          <a:p>
            <a:r>
              <a:rPr lang="da-DK" sz="1600" b="1" dirty="0"/>
              <a:t>Kunne jeg se mig selv i en af uddannelserne?</a:t>
            </a:r>
            <a:br>
              <a:rPr lang="da-DK" sz="1600" dirty="0"/>
            </a:br>
            <a:endParaRPr lang="da-DK" sz="1600" dirty="0"/>
          </a:p>
          <a:p>
            <a:r>
              <a:rPr lang="da-DK" sz="1600" b="1" dirty="0"/>
              <a:t>☐ Ja ☐ Måske ☐ Nej</a:t>
            </a:r>
          </a:p>
          <a:p>
            <a:endParaRPr lang="da-DK" sz="1600" dirty="0"/>
          </a:p>
          <a:p>
            <a:r>
              <a:rPr lang="da-DK" sz="1600" b="1" dirty="0"/>
              <a:t>Hvorfor?</a:t>
            </a:r>
            <a:br>
              <a:rPr lang="da-DK" sz="1600" dirty="0"/>
            </a:br>
            <a:r>
              <a:rPr lang="da-DK" sz="1600" dirty="0"/>
              <a:t>👉 __________________________________</a:t>
            </a:r>
          </a:p>
          <a:p>
            <a:endParaRPr lang="da-DK" sz="1600" b="1" dirty="0"/>
          </a:p>
          <a:p>
            <a:r>
              <a:rPr lang="da-DK" sz="1600" b="1" dirty="0"/>
              <a:t>Sådan gik Interviewet med elev fra erhvervsskolen:</a:t>
            </a:r>
          </a:p>
          <a:p>
            <a:r>
              <a:rPr lang="da-DK" sz="1600" dirty="0"/>
              <a:t>👉 __________________________________</a:t>
            </a:r>
          </a:p>
          <a:p>
            <a:endParaRPr lang="da-DK" sz="1600" dirty="0"/>
          </a:p>
          <a:p>
            <a:r>
              <a:rPr lang="da-DK" sz="1600" dirty="0"/>
              <a:t>       __________________________________</a:t>
            </a:r>
          </a:p>
          <a:p>
            <a:endParaRPr lang="da-DK" sz="1600" dirty="0"/>
          </a:p>
          <a:p>
            <a:endParaRPr lang="da-DK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A5B6191-FC59-660A-A40B-CDE54248461E}"/>
              </a:ext>
            </a:extLst>
          </p:cNvPr>
          <p:cNvSpPr txBox="1"/>
          <p:nvPr/>
        </p:nvSpPr>
        <p:spPr>
          <a:xfrm>
            <a:off x="456364" y="387149"/>
            <a:ext cx="3944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Udfyld et elevark i hver gruppe, som skal bruges i jeres fremlæggelse: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499FD5F-CDFA-D724-4A4B-71A034BDA666}"/>
              </a:ext>
            </a:extLst>
          </p:cNvPr>
          <p:cNvSpPr txBox="1"/>
          <p:nvPr/>
        </p:nvSpPr>
        <p:spPr>
          <a:xfrm>
            <a:off x="-1" y="6350128"/>
            <a:ext cx="12192000" cy="10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1ED564C-54F4-6374-9AF4-04A1CC47E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51" y="713319"/>
            <a:ext cx="1524119" cy="79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8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/>
          <p:cNvSpPr txBox="1"/>
          <p:nvPr/>
        </p:nvSpPr>
        <p:spPr>
          <a:xfrm>
            <a:off x="720992" y="1303527"/>
            <a:ext cx="7740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6000" dirty="0">
                <a:latin typeface="Calibri" panose="020F0502020204030204" pitchFamily="34" charset="0"/>
                <a:cs typeface="Calibri" panose="020F0502020204030204" pitchFamily="34" charset="0"/>
              </a:rPr>
              <a:t>Vi glæder os til at se jer!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327" y="3414109"/>
            <a:ext cx="3076668" cy="1912523"/>
          </a:xfrm>
          <a:prstGeom prst="rect">
            <a:avLst/>
          </a:prstGeom>
        </p:spPr>
      </p:pic>
      <p:sp>
        <p:nvSpPr>
          <p:cNvPr id="7" name="Undertitel 2">
            <a:extLst>
              <a:ext uri="{FF2B5EF4-FFF2-40B4-BE49-F238E27FC236}">
                <a16:creationId xmlns:a16="http://schemas.microsoft.com/office/drawing/2014/main" id="{E1736C70-4599-7361-ED4D-DA673A36D1FB}"/>
              </a:ext>
            </a:extLst>
          </p:cNvPr>
          <p:cNvSpPr txBox="1">
            <a:spLocks/>
          </p:cNvSpPr>
          <p:nvPr/>
        </p:nvSpPr>
        <p:spPr>
          <a:xfrm>
            <a:off x="-2" y="6572249"/>
            <a:ext cx="12192001" cy="2857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100" dirty="0"/>
              <a:t>Udarbejdet af Herningsholm Erhvervsskole &amp; Gymnasier</a:t>
            </a:r>
          </a:p>
        </p:txBody>
      </p:sp>
      <p:pic>
        <p:nvPicPr>
          <p:cNvPr id="12" name="Billede 11" descr="Et billede, der indeholder Font/skrifttype, diagram, hvid, origami&#10;&#10;Indhold genereret af kunstig intelligens kan være forkert.">
            <a:extLst>
              <a:ext uri="{FF2B5EF4-FFF2-40B4-BE49-F238E27FC236}">
                <a16:creationId xmlns:a16="http://schemas.microsoft.com/office/drawing/2014/main" id="{6CD29E1F-ACE4-74AC-A153-E5C6594F42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717" y="3531542"/>
            <a:ext cx="4022711" cy="142188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554B1FC-85D4-FFF9-97B9-481AB6DD7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92" y="3419872"/>
            <a:ext cx="3263712" cy="1645231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745E67E4-6EA5-ED03-62EA-066256D5D48A}"/>
              </a:ext>
            </a:extLst>
          </p:cNvPr>
          <p:cNvSpPr txBox="1"/>
          <p:nvPr/>
        </p:nvSpPr>
        <p:spPr>
          <a:xfrm>
            <a:off x="-1" y="6350128"/>
            <a:ext cx="12192000" cy="10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1E553EC-B4C4-3F3B-C120-4DF5A847A8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51" y="713319"/>
            <a:ext cx="1524119" cy="79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22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5b0e45-1787-4208-9c7c-7ed0b25aa055" xsi:nil="true"/>
    <lcf76f155ced4ddcb4097134ff3c332f xmlns="585f4fae-64c8-4568-abfe-50c6277f50d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EC09F60AF40E4296E5528FC4D495D4" ma:contentTypeVersion="12" ma:contentTypeDescription="Opret et nyt dokument." ma:contentTypeScope="" ma:versionID="b52c754d8eae4016256b0c224276fc77">
  <xsd:schema xmlns:xsd="http://www.w3.org/2001/XMLSchema" xmlns:xs="http://www.w3.org/2001/XMLSchema" xmlns:p="http://schemas.microsoft.com/office/2006/metadata/properties" xmlns:ns2="585f4fae-64c8-4568-abfe-50c6277f50d3" xmlns:ns3="805b0e45-1787-4208-9c7c-7ed0b25aa055" targetNamespace="http://schemas.microsoft.com/office/2006/metadata/properties" ma:root="true" ma:fieldsID="f6e33ab7397a08cde5d9bf5d1ff4a376" ns2:_="" ns3:_="">
    <xsd:import namespace="585f4fae-64c8-4568-abfe-50c6277f50d3"/>
    <xsd:import namespace="805b0e45-1787-4208-9c7c-7ed0b25aa0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f4fae-64c8-4568-abfe-50c6277f5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ledmærker" ma:readOnly="false" ma:fieldId="{5cf76f15-5ced-4ddc-b409-7134ff3c332f}" ma:taxonomyMulti="true" ma:sspId="49133d07-53b7-4572-8824-0c737755ec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b0e45-1787-4208-9c7c-7ed0b25aa05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7f70a25-c60c-40cf-85c2-433bbc025026}" ma:internalName="TaxCatchAll" ma:showField="CatchAllData" ma:web="805b0e45-1787-4208-9c7c-7ed0b25aa0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4C5C02-890D-4D79-98B1-458F46DD2C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987AB7-6DA9-454F-98BF-E872B24AF596}">
  <ds:schemaRefs>
    <ds:schemaRef ds:uri="http://schemas.microsoft.com/office/2006/metadata/properties"/>
    <ds:schemaRef ds:uri="585f4fae-64c8-4568-abfe-50c6277f50d3"/>
    <ds:schemaRef ds:uri="http://schemas.openxmlformats.org/package/2006/metadata/core-properties"/>
    <ds:schemaRef ds:uri="805b0e45-1787-4208-9c7c-7ed0b25aa055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E2CD89-6784-4656-98E0-9028CB426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5f4fae-64c8-4568-abfe-50c6277f50d3"/>
    <ds:schemaRef ds:uri="805b0e45-1787-4208-9c7c-7ed0b25aa0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2903</TotalTime>
  <Words>668</Words>
  <Application>Microsoft Macintosh PowerPoint</Application>
  <PresentationFormat>Widescreen</PresentationFormat>
  <Paragraphs>96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Herningsholm Erhvervsskole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Susanne Abildgaard Olesen</dc:creator>
  <cp:lastModifiedBy>Lea Tscherning Jacobsen</cp:lastModifiedBy>
  <cp:revision>63</cp:revision>
  <cp:lastPrinted>2026-05-21T07:23:07Z</cp:lastPrinted>
  <dcterms:created xsi:type="dcterms:W3CDTF">2018-05-15T08:51:01Z</dcterms:created>
  <dcterms:modified xsi:type="dcterms:W3CDTF">2026-06-11T06:36:05Z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0x0101005AEC09F60AF40E4296E5528FC4D495D4</vt:lpwstr>
  </property>
</Properties>
</file>